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"/>
  </p:notesMasterIdLst>
  <p:sldIdLst>
    <p:sldId id="269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embeddedFontLst>
    <p:embeddedFont>
      <p:font typeface="Microsoft Yahei" panose="020B0503020204020204" pitchFamily="34" charset="-122"/>
      <p:regular r:id="rId9"/>
      <p:bold r:id="rId10"/>
    </p:embeddedFont>
    <p:embeddedFont>
      <p:font typeface="Georgia" panose="02040502050405020303" pitchFamily="18" charset="0"/>
      <p:regular r:id="rId11"/>
      <p:bold r:id="rId12"/>
      <p:italic r:id="rId13"/>
      <p:boldItalic r:id="rId14"/>
    </p:embeddedFont>
    <p:embeddedFont>
      <p:font typeface="Lora" pitchFamily="2" charset="77"/>
      <p:regular r:id="rId15"/>
      <p:bold r:id="rId16"/>
      <p:italic r:id="rId17"/>
      <p:boldItalic r:id="rId18"/>
    </p:embeddedFont>
    <p:embeddedFont>
      <p:font typeface="Lora Bold" pitchFamily="2" charset="77"/>
      <p:regular r:id="rId19"/>
      <p:bold r:id="rId20"/>
      <p:italic r:id="rId21"/>
      <p:boldItalic r:id="rId22"/>
    </p:embeddedFont>
    <p:embeddedFont>
      <p:font typeface="Roboto" panose="02000000000000000000" pitchFamily="2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h1SaRqZawo1PLBVUDEsBLps7TF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28E903D-5073-4860-8453-D35A80C47CE9}">
  <a:tblStyle styleId="{B28E903D-5073-4860-8453-D35A80C47CE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7150" cap="flat" cmpd="sng">
              <a:solidFill>
                <a:srgbClr val="8E8E8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7150" cap="flat" cmpd="sng">
              <a:solidFill>
                <a:srgbClr val="8E8E8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7150" cap="flat" cmpd="sng">
              <a:solidFill>
                <a:srgbClr val="8E8E8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725"/>
  </p:normalViewPr>
  <p:slideViewPr>
    <p:cSldViewPr snapToGrid="0">
      <p:cViewPr>
        <p:scale>
          <a:sx n="81" d="100"/>
          <a:sy n="81" d="100"/>
        </p:scale>
        <p:origin x="568" y="8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font" Target="fonts/font18.fntdata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presProps" Target="pres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72CBC9B0-CB18-9C89-7665-02A3878AA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44EC8E40-D201-367B-10A1-F3DD103B7F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C89DA506-ADA6-67DE-E914-55BE3FBDAB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6450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垂直排列标题与&#10;文本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s://www.sciencedirect.com/topics/agricultural-and-biological-sciences/heavy-metal" TargetMode="External"/><Relationship Id="rId4" Type="http://schemas.openxmlformats.org/officeDocument/2006/relationships/hyperlink" Target="https://www.sciencedirect.com/topics/agricultural-and-biological-sciences/bioaccumulation-factor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501EC6F6-66FF-D85C-754A-582623914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IMG-20240130-WA0085.webp">
            <a:extLst>
              <a:ext uri="{FF2B5EF4-FFF2-40B4-BE49-F238E27FC236}">
                <a16:creationId xmlns:a16="http://schemas.microsoft.com/office/drawing/2014/main" id="{AF5C2E09-8D32-8E7A-0C71-E7ADFC9D7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780" y="-23311"/>
            <a:ext cx="12232500" cy="6919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Google Shape;89;p1">
            <a:extLst>
              <a:ext uri="{FF2B5EF4-FFF2-40B4-BE49-F238E27FC236}">
                <a16:creationId xmlns:a16="http://schemas.microsoft.com/office/drawing/2014/main" id="{908F6FDF-6B33-4880-C2BE-15CE087B3998}"/>
              </a:ext>
            </a:extLst>
          </p:cNvPr>
          <p:cNvSpPr/>
          <p:nvPr/>
        </p:nvSpPr>
        <p:spPr>
          <a:xfrm>
            <a:off x="-20250" y="8922"/>
            <a:ext cx="12232500" cy="6887100"/>
          </a:xfrm>
          <a:prstGeom prst="rect">
            <a:avLst/>
          </a:prstGeom>
          <a:solidFill>
            <a:schemeClr val="accent1">
              <a:lumMod val="40000"/>
              <a:lumOff val="60000"/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>
            <a:extLst>
              <a:ext uri="{FF2B5EF4-FFF2-40B4-BE49-F238E27FC236}">
                <a16:creationId xmlns:a16="http://schemas.microsoft.com/office/drawing/2014/main" id="{33F41AEC-31F6-5C70-6CE6-F26BCBFF7BBB}"/>
              </a:ext>
            </a:extLst>
          </p:cNvPr>
          <p:cNvSpPr/>
          <p:nvPr/>
        </p:nvSpPr>
        <p:spPr>
          <a:xfrm>
            <a:off x="-40640" y="2320925"/>
            <a:ext cx="12232500" cy="1733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1400"/>
              </a:spcBef>
              <a:spcAft>
                <a:spcPts val="1000"/>
              </a:spcAft>
              <a:buSzPts val="1100"/>
              <a:buNone/>
            </a:pPr>
            <a:r>
              <a:rPr lang="en-US" sz="2900" b="1" dirty="0">
                <a:solidFill>
                  <a:schemeClr val="accent1">
                    <a:lumMod val="50000"/>
                  </a:schemeClr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Presentation Topic</a:t>
            </a:r>
            <a:endParaRPr sz="3000" b="1" dirty="0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>
            <a:extLst>
              <a:ext uri="{FF2B5EF4-FFF2-40B4-BE49-F238E27FC236}">
                <a16:creationId xmlns:a16="http://schemas.microsoft.com/office/drawing/2014/main" id="{72B0F3CB-DB1D-3D1C-9419-542DA78C1F41}"/>
              </a:ext>
            </a:extLst>
          </p:cNvPr>
          <p:cNvSpPr txBox="1"/>
          <p:nvPr/>
        </p:nvSpPr>
        <p:spPr>
          <a:xfrm>
            <a:off x="923925" y="4516755"/>
            <a:ext cx="10344900" cy="3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400" b="1" i="0" u="none" strike="noStrike" cap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xxxxxxxxxxxxxxx</a:t>
            </a:r>
            <a:endParaRPr dirty="0"/>
          </a:p>
        </p:txBody>
      </p:sp>
      <p:sp>
        <p:nvSpPr>
          <p:cNvPr id="93" name="Google Shape;93;p1">
            <a:extLst>
              <a:ext uri="{FF2B5EF4-FFF2-40B4-BE49-F238E27FC236}">
                <a16:creationId xmlns:a16="http://schemas.microsoft.com/office/drawing/2014/main" id="{3B926E3C-F84F-7351-4EE8-312328319225}"/>
              </a:ext>
            </a:extLst>
          </p:cNvPr>
          <p:cNvSpPr txBox="1"/>
          <p:nvPr/>
        </p:nvSpPr>
        <p:spPr>
          <a:xfrm>
            <a:off x="4152650" y="5377110"/>
            <a:ext cx="3886800" cy="3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icrosoft Yahei"/>
              <a:buNone/>
            </a:pPr>
            <a:r>
              <a:rPr lang="en-US" sz="2400" b="1" i="0" u="none" strike="noStrike" cap="none" dirty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Date：2025.</a:t>
            </a:r>
            <a:r>
              <a:rPr lang="en-US" sz="2400" b="1" dirty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05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.</a:t>
            </a:r>
            <a:r>
              <a:rPr lang="en-US" sz="2400" b="1" dirty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12</a:t>
            </a:r>
            <a:endParaRPr sz="2400" b="1" i="0" u="none" strike="noStrike" cap="none" dirty="0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94" name="Google Shape;94;p1">
            <a:extLst>
              <a:ext uri="{FF2B5EF4-FFF2-40B4-BE49-F238E27FC236}">
                <a16:creationId xmlns:a16="http://schemas.microsoft.com/office/drawing/2014/main" id="{49169A0D-4FB9-652B-78AD-2C628B790D7A}"/>
              </a:ext>
            </a:extLst>
          </p:cNvPr>
          <p:cNvSpPr/>
          <p:nvPr/>
        </p:nvSpPr>
        <p:spPr>
          <a:xfrm>
            <a:off x="140" y="6392414"/>
            <a:ext cx="12232500" cy="5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gc-university.png</a:t>
            </a: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4" name="Picture 2" descr="IJSmart Publishing">
            <a:extLst>
              <a:ext uri="{FF2B5EF4-FFF2-40B4-BE49-F238E27FC236}">
                <a16:creationId xmlns:a16="http://schemas.microsoft.com/office/drawing/2014/main" id="{5C60CB35-45E9-AC51-0F1B-197EB89C6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546" y="6323537"/>
            <a:ext cx="1517174" cy="60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1AA70E-BB10-1A86-82BB-4BD5E0A657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92414"/>
            <a:ext cx="496711" cy="482914"/>
          </a:xfrm>
          <a:prstGeom prst="rect">
            <a:avLst/>
          </a:prstGeom>
        </p:spPr>
      </p:pic>
      <p:sp>
        <p:nvSpPr>
          <p:cNvPr id="5" name="TextBox 102">
            <a:extLst>
              <a:ext uri="{FF2B5EF4-FFF2-40B4-BE49-F238E27FC236}">
                <a16:creationId xmlns:a16="http://schemas.microsoft.com/office/drawing/2014/main" id="{522B7A69-0B9F-8846-2647-E4E6AC62F8C7}"/>
              </a:ext>
            </a:extLst>
          </p:cNvPr>
          <p:cNvSpPr txBox="1"/>
          <p:nvPr/>
        </p:nvSpPr>
        <p:spPr>
          <a:xfrm>
            <a:off x="516959" y="6427113"/>
            <a:ext cx="1911038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b="1" dirty="0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GOVERNMENT COLLEGE UNIVERSITY FAISALABAD</a:t>
            </a:r>
          </a:p>
        </p:txBody>
      </p:sp>
      <p:sp>
        <p:nvSpPr>
          <p:cNvPr id="10" name="Google Shape;91;p1">
            <a:extLst>
              <a:ext uri="{FF2B5EF4-FFF2-40B4-BE49-F238E27FC236}">
                <a16:creationId xmlns:a16="http://schemas.microsoft.com/office/drawing/2014/main" id="{F1411F4F-9CC4-84DF-D402-AE613D577A60}"/>
              </a:ext>
            </a:extLst>
          </p:cNvPr>
          <p:cNvSpPr/>
          <p:nvPr/>
        </p:nvSpPr>
        <p:spPr>
          <a:xfrm>
            <a:off x="3702756" y="852539"/>
            <a:ext cx="5226756" cy="116556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1400"/>
              </a:spcBef>
              <a:spcAft>
                <a:spcPts val="1000"/>
              </a:spcAft>
              <a:buSzPts val="1100"/>
              <a:buNone/>
            </a:pPr>
            <a:endParaRPr sz="3000" b="1" dirty="0">
              <a:solidFill>
                <a:srgbClr val="6E0F6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Freeform 63">
            <a:extLst>
              <a:ext uri="{FF2B5EF4-FFF2-40B4-BE49-F238E27FC236}">
                <a16:creationId xmlns:a16="http://schemas.microsoft.com/office/drawing/2014/main" id="{27F7DF95-3E9F-5693-9961-95063FC1ED6D}"/>
              </a:ext>
            </a:extLst>
          </p:cNvPr>
          <p:cNvSpPr/>
          <p:nvPr/>
        </p:nvSpPr>
        <p:spPr>
          <a:xfrm>
            <a:off x="3802695" y="852540"/>
            <a:ext cx="1134033" cy="1165562"/>
          </a:xfrm>
          <a:custGeom>
            <a:avLst/>
            <a:gdLst/>
            <a:ahLst/>
            <a:cxnLst/>
            <a:rect l="l" t="t" r="r" b="b"/>
            <a:pathLst>
              <a:path w="1134033" h="1165562">
                <a:moveTo>
                  <a:pt x="0" y="0"/>
                </a:moveTo>
                <a:lnTo>
                  <a:pt x="1134033" y="0"/>
                </a:lnTo>
                <a:lnTo>
                  <a:pt x="1134033" y="1165561"/>
                </a:lnTo>
                <a:lnTo>
                  <a:pt x="0" y="11655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1361" t="-7809" r="-8884" b="-9183"/>
            </a:stretch>
          </a:blipFill>
        </p:spPr>
      </p:sp>
      <p:sp>
        <p:nvSpPr>
          <p:cNvPr id="9" name="TextBox 100">
            <a:extLst>
              <a:ext uri="{FF2B5EF4-FFF2-40B4-BE49-F238E27FC236}">
                <a16:creationId xmlns:a16="http://schemas.microsoft.com/office/drawing/2014/main" id="{F92DB197-D889-2359-41F3-0EE05655AADD}"/>
              </a:ext>
            </a:extLst>
          </p:cNvPr>
          <p:cNvSpPr txBox="1"/>
          <p:nvPr/>
        </p:nvSpPr>
        <p:spPr>
          <a:xfrm>
            <a:off x="5057086" y="1096231"/>
            <a:ext cx="3872426" cy="678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0"/>
              </a:lnSpc>
            </a:pPr>
            <a:r>
              <a:rPr lang="en-US" sz="2100" dirty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All World Muslim Educational</a:t>
            </a:r>
          </a:p>
          <a:p>
            <a:pPr algn="l">
              <a:lnSpc>
                <a:spcPts val="2730"/>
              </a:lnSpc>
            </a:pPr>
            <a:r>
              <a:rPr lang="en-US" sz="2100" dirty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Conference (AWMEC)</a:t>
            </a:r>
          </a:p>
        </p:txBody>
      </p:sp>
    </p:spTree>
    <p:extLst>
      <p:ext uri="{BB962C8B-B14F-4D97-AF65-F5344CB8AC3E}">
        <p14:creationId xmlns:p14="http://schemas.microsoft.com/office/powerpoint/2010/main" val="4094534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oogle Shape;114;p3"/>
          <p:cNvGrpSpPr/>
          <p:nvPr/>
        </p:nvGrpSpPr>
        <p:grpSpPr>
          <a:xfrm>
            <a:off x="331746" y="230529"/>
            <a:ext cx="11524894" cy="612775"/>
            <a:chOff x="331746" y="230529"/>
            <a:chExt cx="11524894" cy="612775"/>
          </a:xfrm>
        </p:grpSpPr>
        <p:cxnSp>
          <p:nvCxnSpPr>
            <p:cNvPr id="116" name="Google Shape;116;p3"/>
            <p:cNvCxnSpPr/>
            <p:nvPr/>
          </p:nvCxnSpPr>
          <p:spPr>
            <a:xfrm>
              <a:off x="367840" y="809674"/>
              <a:ext cx="11488800" cy="0"/>
            </a:xfrm>
            <a:prstGeom prst="straightConnector1">
              <a:avLst/>
            </a:prstGeom>
            <a:noFill/>
            <a:ln w="28575" cap="flat" cmpd="sng">
              <a:solidFill>
                <a:srgbClr val="6E0F6D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17" name="Google Shape;117;p3"/>
            <p:cNvSpPr txBox="1"/>
            <p:nvPr/>
          </p:nvSpPr>
          <p:spPr>
            <a:xfrm>
              <a:off x="331746" y="230529"/>
              <a:ext cx="7452995" cy="612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rm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E0F6D"/>
                </a:buClr>
                <a:buSzPts val="3200"/>
                <a:buFont typeface="Arial"/>
                <a:buNone/>
              </a:pPr>
              <a:r>
                <a:rPr lang="en-US" sz="3200" b="1" i="0" u="none" strike="noStrike" cap="none" dirty="0">
                  <a:solidFill>
                    <a:schemeClr val="accent1">
                      <a:lumMod val="50000"/>
                    </a:schemeClr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1. </a:t>
              </a:r>
              <a:r>
                <a:rPr lang="en-US" sz="3200" b="1" dirty="0">
                  <a:solidFill>
                    <a:schemeClr val="accent1">
                      <a:lumMod val="50000"/>
                    </a:schemeClr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Introduction</a:t>
              </a:r>
              <a:endParaRPr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118" name="Google Shape;118;p3"/>
          <p:cNvSpPr txBox="1"/>
          <p:nvPr/>
        </p:nvSpPr>
        <p:spPr>
          <a:xfrm>
            <a:off x="330835" y="923925"/>
            <a:ext cx="11522100" cy="52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68300" algn="l" rtl="0">
              <a:lnSpc>
                <a:spcPct val="17859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 dirty="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Soil contamination by heavy metals poses a significant threat to agricultural productivity, food security, and human health, particularly in regions with intensive farming and industrial activity. </a:t>
            </a:r>
            <a:endParaRPr sz="2200" dirty="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68300" algn="l" rtl="0">
              <a:lnSpc>
                <a:spcPct val="17859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 dirty="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In Changshu, China, thousands of acres of farmland have been contaminated by toxic heavy metals, including </a:t>
            </a:r>
            <a:r>
              <a:rPr lang="en-US" sz="2200" b="1" dirty="0">
                <a:solidFill>
                  <a:srgbClr val="6E0F6D"/>
                </a:solidFill>
                <a:latin typeface="Roboto"/>
                <a:ea typeface="Roboto"/>
                <a:cs typeface="Roboto"/>
                <a:sym typeface="Roboto"/>
              </a:rPr>
              <a:t>cadmium (Cd), mercury (Hg), and arsenic (As)</a:t>
            </a:r>
            <a:r>
              <a:rPr lang="en-US" sz="2200" dirty="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, primarily due to industrial discharge, improper waste disposal, and excessive use of chemical fertilizers. </a:t>
            </a:r>
            <a:endParaRPr sz="2200" dirty="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68300" algn="l" rtl="0">
              <a:lnSpc>
                <a:spcPct val="17859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 dirty="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Among these pollutants, </a:t>
            </a:r>
            <a:r>
              <a:rPr lang="en-US" sz="2200" b="1" dirty="0">
                <a:solidFill>
                  <a:srgbClr val="6E0F6D"/>
                </a:solidFill>
                <a:latin typeface="Roboto"/>
                <a:ea typeface="Roboto"/>
                <a:cs typeface="Roboto"/>
                <a:sym typeface="Roboto"/>
              </a:rPr>
              <a:t>cadmium (Cd)</a:t>
            </a:r>
            <a:r>
              <a:rPr lang="en-US" sz="2200" dirty="0">
                <a:solidFill>
                  <a:srgbClr val="6E0F6D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200" dirty="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stands out as a critical concern due to its high mobility in soil, ease of uptake by crops, and severe health risks—including kidney damage, bone degeneration, and cancer—when ingested through contaminated food.</a:t>
            </a:r>
            <a:endParaRPr sz="2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" name="Google Shape;119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6E9D3E-0420-FC07-4D25-AA130FA07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-3044"/>
            <a:ext cx="3449710" cy="7703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grpSp>
        <p:nvGrpSpPr>
          <p:cNvPr id="125" name="Google Shape;125;p4"/>
          <p:cNvGrpSpPr/>
          <p:nvPr/>
        </p:nvGrpSpPr>
        <p:grpSpPr>
          <a:xfrm>
            <a:off x="331746" y="230529"/>
            <a:ext cx="11524894" cy="612775"/>
            <a:chOff x="331746" y="230529"/>
            <a:chExt cx="11524894" cy="612775"/>
          </a:xfrm>
        </p:grpSpPr>
        <p:cxnSp>
          <p:nvCxnSpPr>
            <p:cNvPr id="127" name="Google Shape;127;p4"/>
            <p:cNvCxnSpPr/>
            <p:nvPr/>
          </p:nvCxnSpPr>
          <p:spPr>
            <a:xfrm>
              <a:off x="367840" y="809674"/>
              <a:ext cx="11488800" cy="0"/>
            </a:xfrm>
            <a:prstGeom prst="straightConnector1">
              <a:avLst/>
            </a:prstGeom>
            <a:noFill/>
            <a:ln w="28575" cap="flat" cmpd="sng">
              <a:solidFill>
                <a:srgbClr val="6E0F6D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28" name="Google Shape;128;p4"/>
            <p:cNvSpPr txBox="1"/>
            <p:nvPr/>
          </p:nvSpPr>
          <p:spPr>
            <a:xfrm>
              <a:off x="331746" y="230529"/>
              <a:ext cx="7452995" cy="612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rm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E0F6D"/>
                </a:buClr>
                <a:buSzPts val="3200"/>
                <a:buFont typeface="Arial"/>
                <a:buNone/>
              </a:pPr>
              <a:r>
                <a:rPr lang="en-US" sz="3200" b="1" i="0" u="none" strike="noStrike" cap="none" dirty="0">
                  <a:solidFill>
                    <a:schemeClr val="accent1">
                      <a:lumMod val="50000"/>
                    </a:schemeClr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2. </a:t>
              </a:r>
              <a:r>
                <a:rPr lang="en-US" sz="2900" b="1" dirty="0">
                  <a:solidFill>
                    <a:schemeClr val="accent1">
                      <a:lumMod val="50000"/>
                    </a:schemeClr>
                  </a:solidFill>
                  <a:highlight>
                    <a:srgbClr val="FFFFFF"/>
                  </a:highlight>
                  <a:latin typeface="Roboto"/>
                  <a:ea typeface="Roboto"/>
                  <a:cs typeface="Roboto"/>
                  <a:sym typeface="Roboto"/>
                </a:rPr>
                <a:t>Methodology</a:t>
              </a:r>
              <a:endParaRPr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129" name="Google Shape;129;p4"/>
          <p:cNvSpPr txBox="1"/>
          <p:nvPr/>
        </p:nvSpPr>
        <p:spPr>
          <a:xfrm>
            <a:off x="6482630" y="1872425"/>
            <a:ext cx="5540700" cy="3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68300" algn="l" rtl="0">
              <a:lnSpc>
                <a:spcPct val="17859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A comprehensive study by </a:t>
            </a:r>
            <a:r>
              <a:rPr lang="en-US" sz="2200">
                <a:solidFill>
                  <a:srgbClr val="6E0F6D"/>
                </a:solidFill>
                <a:latin typeface="Roboto"/>
                <a:ea typeface="Roboto"/>
                <a:cs typeface="Roboto"/>
                <a:sym typeface="Roboto"/>
              </a:rPr>
              <a:t>Ran et al., (2014)</a:t>
            </a:r>
            <a:r>
              <a:rPr lang="en-US" sz="22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 examined this issue through systematic sampling of 99 paired soil-wheat systems across Changshu (Fig. 1), revealing critical insights about cadmium (Cd) contamination:</a:t>
            </a:r>
            <a:endParaRPr/>
          </a:p>
        </p:txBody>
      </p:sp>
      <p:pic>
        <p:nvPicPr>
          <p:cNvPr id="130" name="Google Shape;13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525" y="1414475"/>
            <a:ext cx="5906750" cy="471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BD6507D-6168-5136-354D-E8C50AC4C3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1968" y="21824"/>
            <a:ext cx="3338341" cy="7454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grpSp>
        <p:nvGrpSpPr>
          <p:cNvPr id="136" name="Google Shape;136;p5"/>
          <p:cNvGrpSpPr/>
          <p:nvPr/>
        </p:nvGrpSpPr>
        <p:grpSpPr>
          <a:xfrm>
            <a:off x="331746" y="230529"/>
            <a:ext cx="11524894" cy="612775"/>
            <a:chOff x="331746" y="230529"/>
            <a:chExt cx="11524894" cy="612775"/>
          </a:xfrm>
        </p:grpSpPr>
        <p:cxnSp>
          <p:nvCxnSpPr>
            <p:cNvPr id="138" name="Google Shape;138;p5"/>
            <p:cNvCxnSpPr/>
            <p:nvPr/>
          </p:nvCxnSpPr>
          <p:spPr>
            <a:xfrm>
              <a:off x="367840" y="809674"/>
              <a:ext cx="11488800" cy="0"/>
            </a:xfrm>
            <a:prstGeom prst="straightConnector1">
              <a:avLst/>
            </a:prstGeom>
            <a:noFill/>
            <a:ln w="28575" cap="flat" cmpd="sng">
              <a:solidFill>
                <a:srgbClr val="6E0F6D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39" name="Google Shape;139;p5"/>
            <p:cNvSpPr txBox="1"/>
            <p:nvPr/>
          </p:nvSpPr>
          <p:spPr>
            <a:xfrm>
              <a:off x="331746" y="230529"/>
              <a:ext cx="7452995" cy="612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rm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E0F6D"/>
                </a:buClr>
                <a:buSzPts val="3200"/>
                <a:buFont typeface="Arial"/>
                <a:buNone/>
              </a:pPr>
              <a:r>
                <a:rPr lang="en-US" sz="3200" b="1" dirty="0">
                  <a:solidFill>
                    <a:schemeClr val="accent1">
                      <a:lumMod val="50000"/>
                    </a:schemeClr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3. </a:t>
              </a:r>
              <a:r>
                <a:rPr lang="en-US" sz="3200" b="1" dirty="0">
                  <a:solidFill>
                    <a:schemeClr val="accent1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Results</a:t>
              </a:r>
              <a:endParaRPr sz="32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140" name="Google Shape;140;p5"/>
          <p:cNvSpPr txBox="1"/>
          <p:nvPr/>
        </p:nvSpPr>
        <p:spPr>
          <a:xfrm>
            <a:off x="420485" y="4479910"/>
            <a:ext cx="11522100" cy="23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914400" lvl="1" indent="-36830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Roboto"/>
              <a:buChar char="○"/>
            </a:pPr>
            <a:r>
              <a:rPr lang="en-US" sz="22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Mean total Cd concentration: </a:t>
            </a:r>
            <a:r>
              <a:rPr lang="en-US" sz="2200" b="1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0.174 mg/kg</a:t>
            </a:r>
            <a:r>
              <a:rPr lang="en-US" sz="22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 (38% above Jiangsu background levels of 0.126 mg/kg)</a:t>
            </a:r>
            <a:endParaRPr sz="22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Roboto"/>
              <a:buChar char="○"/>
            </a:pPr>
            <a:r>
              <a:rPr lang="en-US" sz="22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DTPA-extractable (bioavailable) Cd: </a:t>
            </a:r>
            <a:r>
              <a:rPr lang="en-US" sz="2200" b="1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0.078 mg/kg</a:t>
            </a:r>
            <a:r>
              <a:rPr lang="en-US" sz="22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, indicating significant plant-uptake potential</a:t>
            </a:r>
            <a:endParaRPr sz="22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Roboto"/>
              <a:buChar char="○"/>
            </a:pPr>
            <a:r>
              <a:rPr lang="en-US" sz="22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Maximum recorded values reached </a:t>
            </a:r>
            <a:r>
              <a:rPr lang="en-US" sz="2200" b="1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1.98 mg/kg</a:t>
            </a:r>
            <a:r>
              <a:rPr lang="en-US" sz="22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 total Cd - nearly 4× China's maximum allowable concentration (0.5 mg/kg)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1" name="Google Shape;141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2475" y="1315899"/>
            <a:ext cx="5286800" cy="311592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5"/>
          <p:cNvSpPr txBox="1"/>
          <p:nvPr/>
        </p:nvSpPr>
        <p:spPr>
          <a:xfrm>
            <a:off x="866750" y="2541575"/>
            <a:ext cx="4429500" cy="10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 b="1">
                <a:solidFill>
                  <a:schemeClr val="accent6"/>
                </a:solidFill>
                <a:uFill>
                  <a:noFill/>
                </a:uFill>
                <a:latin typeface="Georgia"/>
                <a:ea typeface="Georgia"/>
                <a:cs typeface="Georgia"/>
                <a:sym typeface="Georg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Bioaccumulation factor</a:t>
            </a:r>
            <a:r>
              <a:rPr lang="en-US" sz="1800" b="1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 (</a:t>
            </a:r>
            <a:r>
              <a:rPr lang="en-US" sz="1800" b="1" i="1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BAF</a:t>
            </a:r>
            <a:r>
              <a:rPr lang="en-US" sz="1800" b="1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) of </a:t>
            </a:r>
            <a:r>
              <a:rPr lang="en-US" sz="1800" b="1">
                <a:solidFill>
                  <a:schemeClr val="accent6"/>
                </a:solidFill>
                <a:uFill>
                  <a:noFill/>
                </a:uFill>
                <a:latin typeface="Georgia"/>
                <a:ea typeface="Georgia"/>
                <a:cs typeface="Georgia"/>
                <a:sym typeface="Georgi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heavy metal</a:t>
            </a:r>
            <a:r>
              <a:rPr lang="en-US" sz="1800" b="1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 concentration between soils and wheat grains.</a:t>
            </a:r>
            <a:endParaRPr sz="2000" b="1">
              <a:solidFill>
                <a:schemeClr val="accent6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529C41-1A4B-3344-9F57-7620B40A3C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0600" y="-3044"/>
            <a:ext cx="3449710" cy="7703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grpSp>
        <p:nvGrpSpPr>
          <p:cNvPr id="148" name="Google Shape;148;p6"/>
          <p:cNvGrpSpPr/>
          <p:nvPr/>
        </p:nvGrpSpPr>
        <p:grpSpPr>
          <a:xfrm>
            <a:off x="331746" y="230529"/>
            <a:ext cx="11524894" cy="612775"/>
            <a:chOff x="331746" y="230529"/>
            <a:chExt cx="11524894" cy="612775"/>
          </a:xfrm>
        </p:grpSpPr>
        <p:cxnSp>
          <p:nvCxnSpPr>
            <p:cNvPr id="150" name="Google Shape;150;p6"/>
            <p:cNvCxnSpPr/>
            <p:nvPr/>
          </p:nvCxnSpPr>
          <p:spPr>
            <a:xfrm>
              <a:off x="367840" y="809674"/>
              <a:ext cx="11488800" cy="0"/>
            </a:xfrm>
            <a:prstGeom prst="straightConnector1">
              <a:avLst/>
            </a:prstGeom>
            <a:noFill/>
            <a:ln w="28575" cap="flat" cmpd="sng">
              <a:solidFill>
                <a:srgbClr val="6E0F6D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51" name="Google Shape;151;p6"/>
            <p:cNvSpPr txBox="1"/>
            <p:nvPr/>
          </p:nvSpPr>
          <p:spPr>
            <a:xfrm>
              <a:off x="331746" y="230529"/>
              <a:ext cx="7452995" cy="612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rm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E0F6D"/>
                </a:buClr>
                <a:buSzPts val="3200"/>
                <a:buFont typeface="Arial"/>
                <a:buNone/>
              </a:pPr>
              <a:r>
                <a:rPr lang="en-US" sz="3200" b="1" dirty="0">
                  <a:solidFill>
                    <a:schemeClr val="accent1">
                      <a:lumMod val="50000"/>
                    </a:schemeClr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4. </a:t>
              </a:r>
              <a:r>
                <a:rPr lang="en-US" sz="3200" b="1" dirty="0">
                  <a:solidFill>
                    <a:schemeClr val="accent1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Discussion</a:t>
              </a:r>
              <a:endParaRPr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152" name="Google Shape;152;p6"/>
          <p:cNvSpPr txBox="1"/>
          <p:nvPr/>
        </p:nvSpPr>
        <p:spPr>
          <a:xfrm>
            <a:off x="334945" y="4645025"/>
            <a:ext cx="11522100" cy="19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914400" lvl="1" indent="-3683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Roboto"/>
              <a:buChar char="○"/>
            </a:pPr>
            <a:r>
              <a:rPr lang="en-US" sz="22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Strong correlation between soil DTPA-Cd and wheat grain Cd (R²=0.542, p&lt;0.001)</a:t>
            </a:r>
            <a:endParaRPr sz="22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Roboto"/>
              <a:buChar char="○"/>
            </a:pPr>
            <a:r>
              <a:rPr lang="en-US" sz="22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Bioaccumulation factors (Fig. 2) demonstrate efficient Cd transfer from soil to edible grains</a:t>
            </a:r>
            <a:endParaRPr sz="22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Roboto"/>
              <a:buChar char="○"/>
            </a:pPr>
            <a:r>
              <a:rPr lang="en-US" sz="22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Multivariate regression models (R²adj=0.65) confirm pH and soil properties critically influence Cd uptake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" name="Google Shape;153;p6"/>
          <p:cNvSpPr txBox="1"/>
          <p:nvPr/>
        </p:nvSpPr>
        <p:spPr>
          <a:xfrm>
            <a:off x="4579925" y="843306"/>
            <a:ext cx="3032100" cy="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1200" b="1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Elevated Wheat Cd Levels</a:t>
            </a:r>
            <a:endParaRPr sz="20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4" name="Google Shape;154;p6"/>
          <p:cNvGraphicFramePr/>
          <p:nvPr/>
        </p:nvGraphicFramePr>
        <p:xfrm>
          <a:off x="715900" y="1267788"/>
          <a:ext cx="8476100" cy="2115693"/>
        </p:xfrm>
        <a:graphic>
          <a:graphicData uri="http://schemas.openxmlformats.org/drawingml/2006/table">
            <a:tbl>
              <a:tblPr>
                <a:noFill/>
                <a:tableStyleId>{B28E903D-5073-4860-8453-D35A80C47CE9}</a:tableStyleId>
              </a:tblPr>
              <a:tblGrid>
                <a:gridCol w="157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0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1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4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050" b="1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Explanatory variables</a:t>
                      </a:r>
                      <a:endParaRPr sz="1050">
                        <a:solidFill>
                          <a:srgbClr val="1F1F1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50800" marR="50800" marT="50800" marB="508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050" b="1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Regression equations</a:t>
                      </a:r>
                      <a:endParaRPr sz="1050">
                        <a:solidFill>
                          <a:srgbClr val="1F1F1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50800" marR="50800" marT="50800" marB="508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050" b="1" i="1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P</a:t>
                      </a:r>
                      <a:endParaRPr sz="1050">
                        <a:solidFill>
                          <a:srgbClr val="1F1F1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50800" marR="50800" marT="50800" marB="508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050" b="1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R</a:t>
                      </a:r>
                      <a:r>
                        <a:rPr lang="en-US" sz="800" b="1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2adj</a:t>
                      </a:r>
                      <a:endParaRPr sz="1050">
                        <a:solidFill>
                          <a:srgbClr val="1F1F1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50800" marR="50800" marT="50800" marB="508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050" b="1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SEE</a:t>
                      </a:r>
                      <a:endParaRPr sz="1050">
                        <a:solidFill>
                          <a:srgbClr val="1F1F1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50800" marR="50800" marT="50800" marB="508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050" b="1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Soil DTPA-Cd</a:t>
                      </a:r>
                      <a:endParaRPr sz="1050">
                        <a:solidFill>
                          <a:srgbClr val="1F1F1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50800" marR="50800" marT="50800" marB="508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log Cd </a:t>
                      </a:r>
                      <a:r>
                        <a:rPr lang="en-US" sz="80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wheat</a:t>
                      </a: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 = − 0.128 </a:t>
                      </a:r>
                      <a:r>
                        <a:rPr lang="en-US" sz="80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ns</a:t>
                      </a: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 + 0.977 log Cd</a:t>
                      </a:r>
                      <a:r>
                        <a:rPr lang="en-US" sz="80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DTPA⁎⁎⁎</a:t>
                      </a:r>
                      <a:endParaRPr sz="1050">
                        <a:solidFill>
                          <a:srgbClr val="1F1F1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50800" marR="50800" marT="50800" marB="508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0.000</a:t>
                      </a:r>
                      <a:endParaRPr sz="1050">
                        <a:solidFill>
                          <a:srgbClr val="1F1F1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50800" marR="50800" marT="50800" marB="508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0.542</a:t>
                      </a:r>
                      <a:endParaRPr sz="1050">
                        <a:solidFill>
                          <a:srgbClr val="1F1F1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50800" marR="50800" marT="50800" marB="508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0.243</a:t>
                      </a:r>
                      <a:endParaRPr sz="1050">
                        <a:solidFill>
                          <a:srgbClr val="1F1F1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50800" marR="50800" marT="50800" marB="508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050" b="1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Soil total Cd, pH</a:t>
                      </a:r>
                      <a:endParaRPr sz="1050">
                        <a:solidFill>
                          <a:srgbClr val="1F1F1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50800" marR="50800" marT="50800" marB="508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log Cd </a:t>
                      </a:r>
                      <a:r>
                        <a:rPr lang="en-US" sz="80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wheat</a:t>
                      </a: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 = 0.703</a:t>
                      </a:r>
                      <a:r>
                        <a:rPr lang="en-US" sz="80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⁎⁎⁎</a:t>
                      </a: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 + 1.04 log Cd</a:t>
                      </a:r>
                      <a:r>
                        <a:rPr lang="en-US" sz="80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total⁎⁎⁎</a:t>
                      </a: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 − 0.175pH</a:t>
                      </a:r>
                      <a:r>
                        <a:rPr lang="en-US" sz="80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⁎⁎⁎</a:t>
                      </a:r>
                      <a:endParaRPr sz="1050">
                        <a:solidFill>
                          <a:srgbClr val="1F1F1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50800" marR="50800" marT="50800" marB="508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0.000</a:t>
                      </a:r>
                      <a:endParaRPr sz="1050">
                        <a:solidFill>
                          <a:srgbClr val="1F1F1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50800" marR="50800" marT="50800" marB="508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0.613</a:t>
                      </a:r>
                      <a:endParaRPr sz="1050">
                        <a:solidFill>
                          <a:srgbClr val="1F1F1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50800" marR="50800" marT="50800" marB="508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0.223</a:t>
                      </a:r>
                      <a:endParaRPr sz="1050">
                        <a:solidFill>
                          <a:srgbClr val="1F1F1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50800" marR="50800" marT="50800" marB="508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0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050" b="1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Principal component scores of soil Cd, DTPA-Cd and soil major properties</a:t>
                      </a:r>
                      <a:endParaRPr sz="1050">
                        <a:solidFill>
                          <a:srgbClr val="1F1F1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50800" marR="50800" marT="50800" marB="508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log Cd </a:t>
                      </a:r>
                      <a:r>
                        <a:rPr lang="en-US" sz="80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wheat</a:t>
                      </a: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 = − 1.33</a:t>
                      </a:r>
                      <a:r>
                        <a:rPr lang="en-US" sz="80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⁎⁎⁎</a:t>
                      </a: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 + 0.225PCS3</a:t>
                      </a:r>
                      <a:r>
                        <a:rPr lang="en-US" sz="80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⁎⁎⁎</a:t>
                      </a: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 − 0.142PCS1</a:t>
                      </a:r>
                      <a:r>
                        <a:rPr lang="en-US" sz="80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⁎⁎⁎</a:t>
                      </a: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 + 0.076 PCS2</a:t>
                      </a:r>
                      <a:r>
                        <a:rPr lang="en-US" sz="80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⁎⁎</a:t>
                      </a: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 − 0.067PCS11</a:t>
                      </a:r>
                      <a:r>
                        <a:rPr lang="en-US" sz="80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⁎⁎</a:t>
                      </a: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 − 0.057PCS10</a:t>
                      </a:r>
                      <a:r>
                        <a:rPr lang="en-US" sz="80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⁎⁎</a:t>
                      </a: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 + 0.043PCS7</a:t>
                      </a:r>
                      <a:r>
                        <a:rPr lang="en-US" sz="80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⁎</a:t>
                      </a:r>
                      <a:endParaRPr sz="1050">
                        <a:solidFill>
                          <a:srgbClr val="1F1F1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50800" marR="50800" marT="50800" marB="508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0.000</a:t>
                      </a:r>
                      <a:endParaRPr sz="1050">
                        <a:solidFill>
                          <a:srgbClr val="1F1F1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50800" marR="50800" marT="50800" marB="508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0.65</a:t>
                      </a:r>
                      <a:endParaRPr sz="1050">
                        <a:solidFill>
                          <a:srgbClr val="1F1F1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50800" marR="50800" marT="50800" marB="508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050">
                          <a:solidFill>
                            <a:srgbClr val="1F1F1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0.212</a:t>
                      </a:r>
                      <a:endParaRPr sz="1050">
                        <a:solidFill>
                          <a:srgbClr val="1F1F1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50800" marR="50800" marT="50800" marB="508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5" name="Google Shape;155;p6"/>
          <p:cNvSpPr txBox="1"/>
          <p:nvPr/>
        </p:nvSpPr>
        <p:spPr>
          <a:xfrm>
            <a:off x="9192000" y="1305950"/>
            <a:ext cx="3000000" cy="28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78593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These findings underscore an urgent need for remediation strategies that:</a:t>
            </a:r>
            <a:endParaRPr sz="1200" b="1">
              <a:solidFill>
                <a:schemeClr val="accent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78593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"/>
              <a:buAutoNum type="arabicPeriod"/>
            </a:pPr>
            <a:r>
              <a:rPr lang="en-US" sz="1200" b="1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Target bioavailable Cd fractions (DTPA-extractable)</a:t>
            </a:r>
            <a:endParaRPr sz="1200" b="1">
              <a:solidFill>
                <a:schemeClr val="accent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7859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"/>
              <a:buAutoNum type="arabicPeriod"/>
            </a:pPr>
            <a:r>
              <a:rPr lang="en-US" sz="1200" b="1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Address local soil conditions (pH, organic matter)</a:t>
            </a:r>
            <a:endParaRPr sz="1200" b="1">
              <a:solidFill>
                <a:schemeClr val="accent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7859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Roboto"/>
              <a:buAutoNum type="arabicPeriod"/>
            </a:pPr>
            <a:r>
              <a:rPr lang="en-US" sz="1200" b="1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Prevent transfer to staple crops (wheat and rice)</a:t>
            </a:r>
            <a:endParaRPr sz="1200" b="1">
              <a:solidFill>
                <a:schemeClr val="accent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26AFA7-ED90-0664-88EE-65DA889DAA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-3044"/>
            <a:ext cx="3449710" cy="7703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grpSp>
        <p:nvGrpSpPr>
          <p:cNvPr id="161" name="Google Shape;161;p7"/>
          <p:cNvGrpSpPr/>
          <p:nvPr/>
        </p:nvGrpSpPr>
        <p:grpSpPr>
          <a:xfrm>
            <a:off x="331746" y="230529"/>
            <a:ext cx="11524894" cy="612775"/>
            <a:chOff x="331746" y="230529"/>
            <a:chExt cx="11524894" cy="612775"/>
          </a:xfrm>
        </p:grpSpPr>
        <p:cxnSp>
          <p:nvCxnSpPr>
            <p:cNvPr id="163" name="Google Shape;163;p7"/>
            <p:cNvCxnSpPr/>
            <p:nvPr/>
          </p:nvCxnSpPr>
          <p:spPr>
            <a:xfrm>
              <a:off x="367840" y="809674"/>
              <a:ext cx="11488800" cy="0"/>
            </a:xfrm>
            <a:prstGeom prst="straightConnector1">
              <a:avLst/>
            </a:prstGeom>
            <a:noFill/>
            <a:ln w="28575" cap="flat" cmpd="sng">
              <a:solidFill>
                <a:srgbClr val="6E0F6D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64" name="Google Shape;164;p7"/>
            <p:cNvSpPr txBox="1"/>
            <p:nvPr/>
          </p:nvSpPr>
          <p:spPr>
            <a:xfrm>
              <a:off x="331746" y="230529"/>
              <a:ext cx="7452995" cy="612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rm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E0F6D"/>
                </a:buClr>
                <a:buSzPts val="3200"/>
                <a:buFont typeface="Arial"/>
                <a:buNone/>
              </a:pPr>
              <a:r>
                <a:rPr lang="en-US" sz="3200" b="1" dirty="0">
                  <a:solidFill>
                    <a:schemeClr val="accent1">
                      <a:lumMod val="50000"/>
                    </a:schemeClr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6. References</a:t>
              </a:r>
              <a:endParaRPr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165" name="Google Shape;165;p7"/>
          <p:cNvSpPr txBox="1"/>
          <p:nvPr/>
        </p:nvSpPr>
        <p:spPr>
          <a:xfrm>
            <a:off x="473710" y="1535100"/>
            <a:ext cx="11522100" cy="46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68300" algn="l" rtl="0">
              <a:lnSpc>
                <a:spcPct val="178593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Roboto"/>
              <a:buChar char="●"/>
            </a:pPr>
            <a:r>
              <a:rPr lang="en-US" sz="2200" dirty="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Rice and wheat, the staple crops grown in Changshu, are particularly vulnerable to Cd accumulation, leading to potential exposure for millions of consumers. </a:t>
            </a:r>
            <a:endParaRPr sz="2200" dirty="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68300" algn="l" rtl="0">
              <a:lnSpc>
                <a:spcPct val="178593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Roboto"/>
              <a:buChar char="●"/>
            </a:pPr>
            <a:r>
              <a:rPr lang="en-US" sz="2200" dirty="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Given the urgency of ensuring food safety and restoring agricultural land, </a:t>
            </a:r>
            <a:r>
              <a:rPr lang="en-US" sz="2200" b="1" dirty="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this study focuses on cadmium (Cd) contamination</a:t>
            </a:r>
            <a:r>
              <a:rPr lang="en-US" sz="2200" dirty="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 and explores a feasible remediation strategy to reduce its bioavailability in soil while enabling safe crop production. </a:t>
            </a:r>
            <a:endParaRPr sz="2200" dirty="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68300" algn="l" rtl="0">
              <a:lnSpc>
                <a:spcPct val="178593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Roboto"/>
              <a:buChar char="●"/>
            </a:pPr>
            <a:r>
              <a:rPr lang="en-US" sz="2200" dirty="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By evaluating methods such as </a:t>
            </a:r>
            <a:r>
              <a:rPr lang="en-US" sz="2200" b="1" dirty="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chemical stabilization (e.g., biochar amendment)</a:t>
            </a:r>
            <a:r>
              <a:rPr lang="en-US" sz="2200" dirty="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, this analysis aims to provide a cost-effective and sustainable solution for rehabilitating contaminated farmland and safeguarding food security in the region.</a:t>
            </a:r>
            <a:endParaRPr sz="2200" dirty="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" name="Google Shape;166;p7"/>
          <p:cNvSpPr txBox="1"/>
          <p:nvPr/>
        </p:nvSpPr>
        <p:spPr>
          <a:xfrm>
            <a:off x="865200" y="4373550"/>
            <a:ext cx="10527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78593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22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7B81C1-073C-2650-300C-0D167BE7C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-3044"/>
            <a:ext cx="3449710" cy="7703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566</Words>
  <Application>Microsoft Macintosh PowerPoint</Application>
  <PresentationFormat>Widescreen</PresentationFormat>
  <Paragraphs>56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Times New Roman</vt:lpstr>
      <vt:lpstr>Georgia</vt:lpstr>
      <vt:lpstr>Microsoft Yahei</vt:lpstr>
      <vt:lpstr>Roboto</vt:lpstr>
      <vt:lpstr>Lora</vt:lpstr>
      <vt:lpstr>Lora Bold</vt:lpstr>
      <vt:lpstr>Arial</vt:lpstr>
      <vt:lpstr>Calibri</vt:lpstr>
      <vt:lpstr>WPS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fu</dc:creator>
  <cp:lastModifiedBy>Microsoft Office User</cp:lastModifiedBy>
  <cp:revision>4</cp:revision>
  <dcterms:created xsi:type="dcterms:W3CDTF">2023-08-09T12:44:00Z</dcterms:created>
  <dcterms:modified xsi:type="dcterms:W3CDTF">2025-11-18T06:16:24Z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2052-12.1.0.20784</vt:lpwstr>
  </property>
</Properties>
</file>